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5" r:id="rId5"/>
    <p:sldId id="256" r:id="rId6"/>
    <p:sldId id="257" r:id="rId7"/>
    <p:sldId id="258" r:id="rId8"/>
    <p:sldId id="263" r:id="rId9"/>
    <p:sldId id="264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8DF41-A33E-43FD-AE4D-C65727F90D83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8B56-C0EF-4890-9673-E3331E1B2B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8DF41-A33E-43FD-AE4D-C65727F90D83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8B56-C0EF-4890-9673-E3331E1B2B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8DF41-A33E-43FD-AE4D-C65727F90D83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8B56-C0EF-4890-9673-E3331E1B2B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8DF41-A33E-43FD-AE4D-C65727F90D83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8B56-C0EF-4890-9673-E3331E1B2B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8DF41-A33E-43FD-AE4D-C65727F90D83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8B56-C0EF-4890-9673-E3331E1B2B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8DF41-A33E-43FD-AE4D-C65727F90D83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8B56-C0EF-4890-9673-E3331E1B2B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8DF41-A33E-43FD-AE4D-C65727F90D83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8B56-C0EF-4890-9673-E3331E1B2B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8DF41-A33E-43FD-AE4D-C65727F90D83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8B56-C0EF-4890-9673-E3331E1B2B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8DF41-A33E-43FD-AE4D-C65727F90D83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8B56-C0EF-4890-9673-E3331E1B2B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8DF41-A33E-43FD-AE4D-C65727F90D83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8B56-C0EF-4890-9673-E3331E1B2B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8DF41-A33E-43FD-AE4D-C65727F90D83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8B56-C0EF-4890-9673-E3331E1B2B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8DF41-A33E-43FD-AE4D-C65727F90D83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18B56-C0EF-4890-9673-E3331E1B2BA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066800"/>
            <a:ext cx="6400800" cy="57912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 descr="tiny chamomile flower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438400" y="0"/>
            <a:ext cx="3429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err="1" smtClean="0">
                <a:solidFill>
                  <a:srgbClr val="FF0000"/>
                </a:solidFill>
              </a:rPr>
              <a:t>স্বা</a:t>
            </a:r>
            <a:endParaRPr lang="en-US" sz="8800" dirty="0" smtClean="0">
              <a:solidFill>
                <a:srgbClr val="FF0000"/>
              </a:solidFill>
            </a:endParaRPr>
          </a:p>
          <a:p>
            <a:pPr algn="ctr"/>
            <a:r>
              <a:rPr lang="en-US" sz="8800" dirty="0" smtClean="0">
                <a:solidFill>
                  <a:srgbClr val="FF0000"/>
                </a:solidFill>
              </a:rPr>
              <a:t>গ</a:t>
            </a:r>
          </a:p>
          <a:p>
            <a:pPr algn="ctr"/>
            <a:r>
              <a:rPr lang="en-US" sz="8800" dirty="0" smtClean="0">
                <a:solidFill>
                  <a:srgbClr val="FF0000"/>
                </a:solidFill>
              </a:rPr>
              <a:t>ত</a:t>
            </a:r>
          </a:p>
          <a:p>
            <a:pPr algn="ctr"/>
            <a:r>
              <a:rPr lang="en-US" sz="8800" dirty="0" smtClean="0">
                <a:solidFill>
                  <a:srgbClr val="FF0000"/>
                </a:solidFill>
              </a:rPr>
              <a:t>ম</a:t>
            </a:r>
            <a:endParaRPr lang="en-US" sz="8800" dirty="0">
              <a:solidFill>
                <a:srgbClr val="FF0000"/>
              </a:solidFill>
            </a:endParaRPr>
          </a:p>
        </p:txBody>
      </p:sp>
      <p:pic>
        <p:nvPicPr>
          <p:cNvPr id="6" name="Picture 5" descr="C:\Users\Lotus computer\Desktop\20161118_202433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30836"/>
            <a:ext cx="9144000" cy="14265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ln w="76200"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en-US" sz="16600" b="1" dirty="0" smtClean="0">
                <a:solidFill>
                  <a:srgbClr val="FF0000"/>
                </a:solidFill>
              </a:rPr>
              <a:t>ধ</a:t>
            </a:r>
          </a:p>
          <a:p>
            <a:pPr algn="ctr">
              <a:buNone/>
            </a:pPr>
            <a:r>
              <a:rPr lang="en-US" sz="16600" b="1" dirty="0" err="1" smtClean="0">
                <a:solidFill>
                  <a:srgbClr val="FF0000"/>
                </a:solidFill>
              </a:rPr>
              <a:t>ন্য</a:t>
            </a:r>
            <a:endParaRPr lang="en-US" sz="166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US" sz="16600" b="1" dirty="0" err="1" smtClean="0">
                <a:solidFill>
                  <a:srgbClr val="FF0000"/>
                </a:solidFill>
              </a:rPr>
              <a:t>বা</a:t>
            </a:r>
            <a:endParaRPr lang="en-US" sz="166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US" sz="16600" b="1" dirty="0" smtClean="0">
                <a:solidFill>
                  <a:srgbClr val="FF0000"/>
                </a:solidFill>
              </a:rPr>
              <a:t>দ</a:t>
            </a:r>
            <a:endParaRPr lang="en-US" sz="16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FFFF00"/>
          </a:solidFill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6000" b="1" dirty="0" err="1" smtClean="0">
                <a:solidFill>
                  <a:srgbClr val="FF0000"/>
                </a:solidFill>
              </a:rPr>
              <a:t>পূ</a:t>
            </a:r>
            <a:r>
              <a:rPr lang="en-US" sz="60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e©cvV</a:t>
            </a:r>
            <a:r>
              <a:rPr lang="en-US" sz="60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hvPvB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  <a:solidFill>
            <a:srgbClr val="00B0F0"/>
          </a:solidFill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en-US" sz="4800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sz="4800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dirty="0" smtClean="0">
                <a:latin typeface="SutonnyMJ" pitchFamily="2" charset="0"/>
                <a:cs typeface="SutonnyMJ" pitchFamily="2" charset="0"/>
              </a:rPr>
              <a:t>A_© </a:t>
            </a:r>
            <a:r>
              <a:rPr lang="en-US" sz="4800" b="1" dirty="0" err="1" smtClean="0">
                <a:latin typeface="SutonnyMJ" pitchFamily="2" charset="0"/>
                <a:cs typeface="SutonnyMJ" pitchFamily="2" charset="0"/>
              </a:rPr>
              <a:t>Abymv‡i</a:t>
            </a:r>
            <a:r>
              <a:rPr lang="en-US" sz="4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dirty="0" err="1" smtClean="0">
                <a:latin typeface="SutonnyMJ" pitchFamily="2" charset="0"/>
                <a:cs typeface="SutonnyMJ" pitchFamily="2" charset="0"/>
              </a:rPr>
              <a:t>evK</a:t>
            </a:r>
            <a:r>
              <a:rPr lang="en-US" sz="4800" b="1" dirty="0" smtClean="0">
                <a:latin typeface="SutonnyMJ" pitchFamily="2" charset="0"/>
                <a:cs typeface="SutonnyMJ" pitchFamily="2" charset="0"/>
              </a:rPr>
              <a:t>¨ I </a:t>
            </a:r>
            <a:r>
              <a:rPr lang="en-US" sz="4800" b="1" dirty="0" err="1" smtClean="0">
                <a:latin typeface="SutonnyMJ" pitchFamily="2" charset="0"/>
                <a:cs typeface="SutonnyMJ" pitchFamily="2" charset="0"/>
              </a:rPr>
              <a:t>Zvi</a:t>
            </a:r>
            <a:r>
              <a:rPr lang="en-US" sz="48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800" b="1" dirty="0" err="1" smtClean="0">
                <a:latin typeface="SutonnyMJ" pitchFamily="2" charset="0"/>
                <a:cs typeface="SutonnyMJ" pitchFamily="2" charset="0"/>
              </a:rPr>
              <a:t>kÖwYwefvM</a:t>
            </a:r>
            <a:r>
              <a:rPr lang="en-US" sz="4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4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dirty="0" err="1" smtClean="0">
                <a:latin typeface="SutonnyMJ" pitchFamily="2" charset="0"/>
                <a:cs typeface="SutonnyMJ" pitchFamily="2" charset="0"/>
              </a:rPr>
              <a:t>evK</a:t>
            </a:r>
            <a:r>
              <a:rPr lang="en-US" sz="4800" b="1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4800" b="1" dirty="0" err="1" smtClean="0">
                <a:latin typeface="SutonnyMJ" pitchFamily="2" charset="0"/>
                <a:cs typeface="SutonnyMJ" pitchFamily="2" charset="0"/>
              </a:rPr>
              <a:t>iƒcvšÍi</a:t>
            </a:r>
            <a:endParaRPr lang="en-US" sz="4800" b="1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blipFill>
            <a:blip r:embed="rId2"/>
            <a:tile tx="0" ty="0" sx="100000" sy="100000" flip="none" algn="tl"/>
          </a:blipFill>
          <a:ln w="76200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b="1" dirty="0" err="1" smtClean="0"/>
              <a:t>আজকের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পাঠ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  <a:blipFill>
            <a:blip r:embed="rId3"/>
            <a:tile tx="0" ty="0" sx="100000" sy="100000" flip="none" algn="tl"/>
          </a:blipFill>
          <a:ln w="76200">
            <a:solidFill>
              <a:srgbClr val="7030A0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endParaRPr lang="en-US" sz="5400" dirty="0" smtClean="0"/>
          </a:p>
          <a:p>
            <a:pPr algn="ctr">
              <a:buNone/>
            </a:pPr>
            <a:r>
              <a:rPr lang="en-US" sz="5400" b="1" dirty="0" err="1" smtClean="0"/>
              <a:t>বাক্য</a:t>
            </a:r>
            <a:r>
              <a:rPr lang="en-US" sz="5400" b="1" dirty="0" smtClean="0"/>
              <a:t> </a:t>
            </a:r>
          </a:p>
          <a:p>
            <a:pPr algn="ctr">
              <a:buNone/>
            </a:pPr>
            <a:r>
              <a:rPr lang="en-US" sz="5400" b="1" dirty="0" err="1" smtClean="0"/>
              <a:t>রূপান্তর</a:t>
            </a:r>
            <a:endParaRPr lang="en-US" sz="5400" b="1" dirty="0" smtClean="0"/>
          </a:p>
          <a:p>
            <a:pPr algn="ctr">
              <a:buNone/>
            </a:pPr>
            <a:r>
              <a:rPr lang="en-US" sz="5400" b="1" dirty="0" smtClean="0"/>
              <a:t> </a:t>
            </a:r>
            <a:r>
              <a:rPr lang="en-US" sz="5400" b="1" dirty="0" err="1" smtClean="0"/>
              <a:t>অনুশীলন</a:t>
            </a:r>
            <a:endParaRPr lang="en-US" sz="5400" b="1" dirty="0" smtClean="0"/>
          </a:p>
          <a:p>
            <a:pPr algn="ctr">
              <a:buNone/>
            </a:pPr>
            <a:endParaRPr lang="en-US" sz="5400" b="1" dirty="0"/>
          </a:p>
        </p:txBody>
      </p:sp>
      <p:sp>
        <p:nvSpPr>
          <p:cNvPr id="4" name="Rectangle 3"/>
          <p:cNvSpPr/>
          <p:nvPr/>
        </p:nvSpPr>
        <p:spPr>
          <a:xfrm>
            <a:off x="6858000" y="4419600"/>
            <a:ext cx="1676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পাঠ-১/১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B0F0"/>
          </a:solidFill>
          <a:ln w="762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6000" b="1" dirty="0" err="1" smtClean="0">
                <a:latin typeface="SutonnyMJ" pitchFamily="2" charset="0"/>
                <a:cs typeface="SutonnyMJ" pitchFamily="2" charset="0"/>
              </a:rPr>
              <a:t>শিখনফল</a:t>
            </a:r>
            <a:r>
              <a:rPr lang="en-US" sz="6000" b="1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6000" b="1" dirty="0" smtClean="0">
                <a:latin typeface="SutonnyMJ" pitchFamily="2" charset="0"/>
                <a:cs typeface="SutonnyMJ" pitchFamily="2" charset="0"/>
              </a:rPr>
            </a:b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  <a:solidFill>
            <a:srgbClr val="FFFF00"/>
          </a:solidFill>
          <a:ln w="76200"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এই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পাঠ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শেষে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wkÿv_©xiv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:</a:t>
            </a:r>
            <a:endParaRPr lang="en-US" sz="4800" b="1" dirty="0" smtClean="0">
              <a:latin typeface="SutonnyMJ" pitchFamily="2" charset="0"/>
              <a:cs typeface="SutonnyMJ" pitchFamily="2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১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।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গঠন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ও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অর্থ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অনুসারে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বাক্যের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শ্রেণিবিভাগ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করতে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পারবে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।</a:t>
            </a:r>
          </a:p>
          <a:p>
            <a:pPr>
              <a:lnSpc>
                <a:spcPct val="150000"/>
              </a:lnSpc>
              <a:buNone/>
            </a:pP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২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।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বাক্য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রূপান্তর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করতে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পারবে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।</a:t>
            </a:r>
          </a:p>
          <a:p>
            <a:pPr>
              <a:lnSpc>
                <a:spcPct val="150000"/>
              </a:lnSpc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6201"/>
            <a:ext cx="9144000" cy="761999"/>
          </a:xfrm>
          <a:ln w="571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b="1" u="sng" dirty="0" smtClean="0">
                <a:latin typeface="SutonnyMJ" pitchFamily="2" charset="0"/>
                <a:cs typeface="SutonnyMJ" pitchFamily="2" charset="0"/>
              </a:rPr>
            </a:b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বাক্য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রূপান্তর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কর</a:t>
            </a:r>
            <a:r>
              <a:rPr lang="en-US" dirty="0">
                <a:latin typeface="SutonnyMJ" pitchFamily="2" charset="0"/>
                <a:cs typeface="SutonnyMJ" pitchFamily="2" charset="0"/>
              </a:rPr>
              <a:t/>
            </a:r>
            <a:br>
              <a:rPr lang="en-US" dirty="0">
                <a:latin typeface="SutonnyMJ" pitchFamily="2" charset="0"/>
                <a:cs typeface="SutonnyMJ" pitchFamily="2" charset="0"/>
              </a:rPr>
            </a:b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914400"/>
            <a:ext cx="9144000" cy="5943600"/>
          </a:xfrm>
          <a:ln w="76200">
            <a:solidFill>
              <a:schemeClr val="tx1"/>
            </a:solidFill>
          </a:ln>
        </p:spPr>
        <p:txBody>
          <a:bodyPr>
            <a:normAutofit fontScale="25000" lnSpcReduction="20000"/>
          </a:bodyPr>
          <a:lstStyle/>
          <a:p>
            <a:pPr algn="l">
              <a:lnSpc>
                <a:spcPct val="170000"/>
              </a:lnSpc>
            </a:pPr>
            <a:r>
              <a:rPr lang="en-US" sz="9600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1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Zv‡`i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Nyg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GLbI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fv‡Owb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| (</a:t>
            </a:r>
            <a:r>
              <a:rPr lang="en-US" sz="11200" b="1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Aw¯ÍevPK</a:t>
            </a:r>
            <a:r>
              <a:rPr lang="en-US" sz="112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) 2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Iiv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AvMvgxKvj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Avm‡e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| (</a:t>
            </a:r>
            <a:r>
              <a:rPr lang="en-US" sz="11200" b="1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cÖkœevPK</a:t>
            </a:r>
            <a:r>
              <a:rPr lang="en-US" sz="112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) 3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gvZ„f~wg‡K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mK‡jB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fv‡jvev‡m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| (</a:t>
            </a:r>
            <a:r>
              <a:rPr lang="en-US" sz="11200" b="1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RwUj</a:t>
            </a:r>
            <a:r>
              <a:rPr lang="en-US" sz="112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) 4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GLv‡b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Avm‡ZB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n‡jv</a:t>
            </a:r>
            <a:r>
              <a:rPr lang="en-US" sz="112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(†</a:t>
            </a:r>
            <a:r>
              <a:rPr lang="en-US" sz="11200" b="1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bwZevPK</a:t>
            </a:r>
            <a:r>
              <a:rPr lang="en-US" sz="112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) 5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Rxe‡bi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Rb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¨ e„‡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ÿi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w`‡K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ZvKv‡bv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cÖ‡qvRb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| (</a:t>
            </a:r>
            <a:r>
              <a:rPr lang="en-US" sz="11200" b="1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AbyÁvevPK</a:t>
            </a:r>
            <a:r>
              <a:rPr lang="en-US" sz="112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) 6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hv‡`i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eyw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× †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bB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ZvivB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G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K_v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wek¦vm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Ki‡e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| (</a:t>
            </a:r>
            <a:r>
              <a:rPr lang="en-US" sz="11200" b="1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mij</a:t>
            </a:r>
            <a:r>
              <a:rPr lang="en-US" sz="112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)   7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e„wói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Afv‡e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dmj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bó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| (</a:t>
            </a:r>
            <a:r>
              <a:rPr lang="en-US" sz="11200" b="1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RwUj</a:t>
            </a:r>
            <a:r>
              <a:rPr lang="en-US" sz="112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) 8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| gyw³hy‡×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i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kwn`‡`i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¯§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iY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DwPZ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| (†</a:t>
            </a:r>
            <a:r>
              <a:rPr lang="en-US" sz="11200" b="1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hŠwMK</a:t>
            </a:r>
            <a:r>
              <a:rPr lang="en-US" sz="112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)   9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| ˆ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ng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Zvnvi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A_©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eywSj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bv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| (</a:t>
            </a:r>
            <a:r>
              <a:rPr lang="en-US" sz="11200" b="1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Aw¯ÍevPK</a:t>
            </a:r>
            <a:r>
              <a:rPr lang="en-US" sz="112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) 10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| mi¯^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Zx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ei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†`‡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eb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bv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| (</a:t>
            </a:r>
            <a:r>
              <a:rPr lang="en-US" sz="11200" b="1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cÖkœevPK</a:t>
            </a:r>
            <a:r>
              <a:rPr lang="en-US" sz="112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)  11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QvÎ‡`i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Aa¨qbB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Zcm¨v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| (</a:t>
            </a:r>
            <a:r>
              <a:rPr lang="en-US" sz="11200" b="1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RwUj</a:t>
            </a:r>
            <a:r>
              <a:rPr lang="en-US" sz="112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) 12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| `„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k¨wU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eoB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my›`i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| (we¯§</a:t>
            </a:r>
            <a:r>
              <a:rPr lang="en-US" sz="11200" b="1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qm~PK</a:t>
            </a:r>
            <a:r>
              <a:rPr lang="en-US" sz="112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)  13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weØvb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n‡jI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Zvi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AnsKvi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bB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| (†</a:t>
            </a:r>
            <a:r>
              <a:rPr lang="en-US" sz="11200" b="1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hŠwMK</a:t>
            </a:r>
            <a:r>
              <a:rPr lang="en-US" sz="112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)  14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kvnvbvi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¯^v¯’¨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fv‡jv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| ( †</a:t>
            </a:r>
            <a:r>
              <a:rPr lang="en-US" sz="11200" b="1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bwZevPK</a:t>
            </a:r>
            <a:r>
              <a:rPr lang="en-US" sz="112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)  15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Kx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fqsKi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NUbv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! ( </a:t>
            </a:r>
            <a:r>
              <a:rPr lang="en-US" sz="11200" b="1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wb‡`©kvZ¥K</a:t>
            </a:r>
            <a:r>
              <a:rPr lang="en-US" sz="11200" b="1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)</a:t>
            </a:r>
          </a:p>
          <a:p>
            <a:pPr algn="l">
              <a:lnSpc>
                <a:spcPct val="170000"/>
              </a:lnSpc>
            </a:pPr>
            <a:r>
              <a:rPr lang="en-US" sz="11200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 </a:t>
            </a:r>
          </a:p>
          <a:p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ln w="76200"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16|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wkwÿZ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jvK‡K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mevB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kÖ×v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K‡ib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| (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RwUj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)</a:t>
            </a:r>
          </a:p>
          <a:p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17|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huviv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†`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k‡cÖwgK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Zuviv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†`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k‡K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fv‡jvev‡mb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| (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mij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)</a:t>
            </a:r>
          </a:p>
          <a:p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18| †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Q‡jwU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Mwie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n‡jI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gavex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| (†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hŠwMK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)</a:t>
            </a:r>
          </a:p>
          <a:p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19|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AvRKvj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wRwbmB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myjf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bq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| (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Aw¯ÍevPK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)</a:t>
            </a:r>
          </a:p>
          <a:p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20|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GLv‡b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Avwg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eûw`b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Av‡M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G‡mwQ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| †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bwZevPK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)</a:t>
            </a:r>
          </a:p>
          <a:p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21|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fzj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mevi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| (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cÖkœevPK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)</a:t>
            </a:r>
          </a:p>
          <a:p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22| †`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vl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K‡iQ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AZGe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kvw¯Í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cv‡e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| (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RwUj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)</a:t>
            </a:r>
          </a:p>
          <a:p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23|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dwiqvw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`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cÖmbœ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Mvqvwjbx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| (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RwUj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)</a:t>
            </a:r>
          </a:p>
          <a:p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24|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AbyMÖn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me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Ly‡j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ejyb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| (†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hŠwMK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)</a:t>
            </a:r>
          </a:p>
          <a:p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25|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gvbylUv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AvR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iv‡Z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†L‡Z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cv‡e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| (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cÖkœevPK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)</a:t>
            </a:r>
          </a:p>
          <a:p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26|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Zzwg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P‡j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M‡j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Zvgvi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wRwbmcËi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†`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L‡e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†K| (†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hŠwMK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)</a:t>
            </a:r>
          </a:p>
          <a:p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27| †h †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jvKwU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GLv‡b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G‡mwQj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†m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Avgvi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fvB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| (†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hŠwMK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)</a:t>
            </a:r>
          </a:p>
          <a:p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28|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Rb¥f~wg‡K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mevB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fv‡jvev‡m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| (†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bwZevPK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)</a:t>
            </a:r>
          </a:p>
          <a:p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29|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Ôbv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gnvivR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wZwb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AvkÖ‡g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bvB|Õ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Aw¯ÍevPK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)</a:t>
            </a:r>
          </a:p>
          <a:p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30| †m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K_v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wK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AvRI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fzj‡Z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c‡iwQ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? (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wb‡`©kvZ¥K</a:t>
            </a:r>
            <a:endParaRPr lang="en-US" sz="2400" b="1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ln w="76200">
            <a:solidFill>
              <a:srgbClr val="00B0F0"/>
            </a:solidFill>
          </a:ln>
        </p:spPr>
        <p:txBody>
          <a:bodyPr>
            <a:normAutofit/>
          </a:bodyPr>
          <a:lstStyle/>
          <a:p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b="1" dirty="0" smtClean="0">
                <a:latin typeface="SutonnyMJ" pitchFamily="2" charset="0"/>
                <a:cs typeface="SutonnyMJ" pitchFamily="2" charset="0"/>
              </a:rPr>
              <a:t>31|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ïay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Zvgvi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K_vq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Ggb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KvR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hvq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| (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cÖkœevPK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)</a:t>
            </a:r>
          </a:p>
          <a:p>
            <a:r>
              <a:rPr lang="en-US" b="1" dirty="0" smtClean="0">
                <a:latin typeface="SutonnyMJ" pitchFamily="2" charset="0"/>
                <a:cs typeface="SutonnyMJ" pitchFamily="2" charset="0"/>
              </a:rPr>
              <a:t>32|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GKjv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h‡Z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fq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Ki‡e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Zv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? (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wb‡`©kvZ¥K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)</a:t>
            </a:r>
          </a:p>
          <a:p>
            <a:r>
              <a:rPr lang="en-US" b="1" dirty="0" smtClean="0">
                <a:latin typeface="SutonnyMJ" pitchFamily="2" charset="0"/>
                <a:cs typeface="SutonnyMJ" pitchFamily="2" charset="0"/>
              </a:rPr>
              <a:t>33|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Avcbv‡K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wb‡Z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n‡e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| (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AbyÁvm~PK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)</a:t>
            </a:r>
          </a:p>
          <a:p>
            <a:r>
              <a:rPr lang="en-US" b="1" dirty="0" smtClean="0">
                <a:latin typeface="SutonnyMJ" pitchFamily="2" charset="0"/>
                <a:cs typeface="SutonnyMJ" pitchFamily="2" charset="0"/>
              </a:rPr>
              <a:t>34| †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Zvi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bvg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Kx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? (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AbyÁvm~PK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)</a:t>
            </a:r>
          </a:p>
          <a:p>
            <a:r>
              <a:rPr lang="en-US" b="1" dirty="0" smtClean="0">
                <a:latin typeface="SutonnyMJ" pitchFamily="2" charset="0"/>
                <a:cs typeface="SutonnyMJ" pitchFamily="2" charset="0"/>
              </a:rPr>
              <a:t>35|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mÜ¨vi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ci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AÜKvi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Nwb‡q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G‡jv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| (we¯§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qm~PK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)</a:t>
            </a:r>
          </a:p>
          <a:p>
            <a:r>
              <a:rPr lang="en-US" b="1" dirty="0" smtClean="0">
                <a:latin typeface="SutonnyMJ" pitchFamily="2" charset="0"/>
                <a:cs typeface="SutonnyMJ" pitchFamily="2" charset="0"/>
              </a:rPr>
              <a:t>36|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AvBb-Kvbyb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gvb‡e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| (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wb‡`©kvZ¥K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)</a:t>
            </a:r>
          </a:p>
          <a:p>
            <a:r>
              <a:rPr lang="en-US" b="1" dirty="0" smtClean="0">
                <a:latin typeface="SutonnyMJ" pitchFamily="2" charset="0"/>
                <a:cs typeface="SutonnyMJ" pitchFamily="2" charset="0"/>
              </a:rPr>
              <a:t>37|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Kx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yóz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Q‡j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¸‡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jv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! (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wb‡`©kvZ¥K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)</a:t>
            </a:r>
          </a:p>
          <a:p>
            <a:r>
              <a:rPr lang="en-US" b="1" dirty="0" smtClean="0">
                <a:latin typeface="SutonnyMJ" pitchFamily="2" charset="0"/>
                <a:cs typeface="SutonnyMJ" pitchFamily="2" charset="0"/>
              </a:rPr>
              <a:t>38|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Zzwg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xN©Rxex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nI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| (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wb‡`©kvZ¥K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)</a:t>
            </a:r>
          </a:p>
          <a:p>
            <a:r>
              <a:rPr lang="en-US" b="1" dirty="0" smtClean="0">
                <a:latin typeface="SutonnyMJ" pitchFamily="2" charset="0"/>
                <a:cs typeface="SutonnyMJ" pitchFamily="2" charset="0"/>
              </a:rPr>
              <a:t>39| Ck¦‡ii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wbKU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mK‡ji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g½j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cÖv_©bv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KiwQ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| (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cÖv_©bvm~PK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)</a:t>
            </a:r>
          </a:p>
          <a:p>
            <a:r>
              <a:rPr lang="en-US" b="1" dirty="0" smtClean="0">
                <a:latin typeface="SutonnyMJ" pitchFamily="2" charset="0"/>
                <a:cs typeface="SutonnyMJ" pitchFamily="2" charset="0"/>
              </a:rPr>
              <a:t>40|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Zv‡`i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Rq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n‡e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| (m‡›`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nm~PK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)</a:t>
            </a:r>
          </a:p>
          <a:p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2"/>
          </a:solidFill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endParaRPr lang="en-US" sz="9600" dirty="0" smtClean="0"/>
          </a:p>
          <a:p>
            <a:pPr algn="ctr">
              <a:buNone/>
            </a:pPr>
            <a:r>
              <a:rPr lang="en-US" sz="9600" b="1" dirty="0" err="1" smtClean="0"/>
              <a:t>মূল্যায়ন</a:t>
            </a:r>
            <a:r>
              <a:rPr lang="en-US" sz="9600" b="1" dirty="0" smtClean="0"/>
              <a:t>:</a:t>
            </a:r>
          </a:p>
          <a:p>
            <a:pPr algn="ctr">
              <a:buNone/>
            </a:pPr>
            <a:endParaRPr lang="en-US" sz="9600" b="1" dirty="0" smtClean="0"/>
          </a:p>
          <a:p>
            <a:pPr algn="ctr">
              <a:buNone/>
            </a:pPr>
            <a:r>
              <a:rPr lang="en-US" sz="3600" b="1" dirty="0" err="1" smtClean="0"/>
              <a:t>নির্দেশনা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অনুযায়ী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বাক্য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রূপান্তরের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সঠিকতা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যাচাই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514600"/>
          </a:xfrm>
          <a:solidFill>
            <a:schemeClr val="accent2">
              <a:lumMod val="40000"/>
              <a:lumOff val="60000"/>
            </a:schemeClr>
          </a:solidFill>
          <a:ln w="76200">
            <a:solidFill>
              <a:schemeClr val="tx1"/>
            </a:solidFill>
          </a:ln>
        </p:spPr>
        <p:txBody>
          <a:bodyPr/>
          <a:lstStyle/>
          <a:p>
            <a:r>
              <a:rPr lang="en-US" b="1" dirty="0" err="1" smtClean="0"/>
              <a:t>বাড়ির</a:t>
            </a:r>
            <a:r>
              <a:rPr lang="en-US" b="1" dirty="0" smtClean="0"/>
              <a:t> </a:t>
            </a:r>
            <a:r>
              <a:rPr lang="en-US" b="1" dirty="0" err="1" smtClean="0"/>
              <a:t>কাজ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514600"/>
            <a:ext cx="9144000" cy="4343400"/>
          </a:xfrm>
          <a:blipFill>
            <a:blip r:embed="rId2"/>
            <a:tile tx="0" ty="0" sx="100000" sy="100000" flip="none" algn="tl"/>
          </a:blipFill>
          <a:ln w="76200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3600" b="1" dirty="0" err="1" smtClean="0"/>
              <a:t>নির্দেশনা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অনুসারে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দশটি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বাক্য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রূপান্তর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করে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আনবে</a:t>
            </a:r>
            <a:r>
              <a:rPr lang="en-US" sz="3600" b="1" dirty="0" smtClean="0"/>
              <a:t>।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579</Words>
  <Application>Microsoft Office PowerPoint</Application>
  <PresentationFormat>On-screen Show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পূe©cvV hvPvB</vt:lpstr>
      <vt:lpstr> আজকের পাঠ</vt:lpstr>
      <vt:lpstr> শিখনফল </vt:lpstr>
      <vt:lpstr> বাক্য রূপান্তর কর </vt:lpstr>
      <vt:lpstr>Slide 6</vt:lpstr>
      <vt:lpstr>Slide 7</vt:lpstr>
      <vt:lpstr>Slide 8</vt:lpstr>
      <vt:lpstr>বাড়ির কাজ: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evK¨ iƒcvšÍi </dc:title>
  <dc:creator>Lotus computer</dc:creator>
  <cp:lastModifiedBy>Lotus computer</cp:lastModifiedBy>
  <cp:revision>16</cp:revision>
  <dcterms:created xsi:type="dcterms:W3CDTF">2016-06-05T05:45:43Z</dcterms:created>
  <dcterms:modified xsi:type="dcterms:W3CDTF">2016-12-22T07:00:31Z</dcterms:modified>
</cp:coreProperties>
</file>